
<file path=[Content_Types].xml><?xml version="1.0" encoding="utf-8"?>
<Types xmlns="http://schemas.openxmlformats.org/package/2006/content-types">
  <Default Extension="emf" ContentType="image/x-emf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7" r:id="rId3"/>
    <p:sldId id="262" r:id="rId4"/>
    <p:sldId id="263" r:id="rId5"/>
    <p:sldId id="265" r:id="rId6"/>
    <p:sldId id="264" r:id="rId7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00"/>
    <a:srgbClr val="000000"/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8527A4D-41F2-4FA5-B2A8-87FAF9FEB5BA}" v="911" dt="2024-01-11T16:52:19.367"/>
    <p1510:client id="{BC10546C-0377-482F-8087-22420B04A7B8}" v="1168" dt="2024-01-11T18:12:27.641"/>
    <p1510:client id="{D05FE13C-2E43-9E49-B00D-2E6FD045938E}" v="966" dt="2024-01-11T18:05:28.3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0" d="100"/>
          <a:sy n="70" d="100"/>
        </p:scale>
        <p:origin x="1180" y="5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2.gif>
</file>

<file path=ppt/media/image13.gif>
</file>

<file path=ppt/media/image14.gif>
</file>

<file path=ppt/media/image15.gif>
</file>

<file path=ppt/media/image16.gif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99681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MP, LR, MT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11/01/2024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7" Type="http://schemas.openxmlformats.org/officeDocument/2006/relationships/image" Target="../media/image10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emf"/><Relationship Id="rId5" Type="http://schemas.openxmlformats.org/officeDocument/2006/relationships/image" Target="../media/image8.emf"/><Relationship Id="rId4" Type="http://schemas.openxmlformats.org/officeDocument/2006/relationships/image" Target="../media/image7.em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image" Target="../media/image13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gif"/><Relationship Id="rId4" Type="http://schemas.openxmlformats.org/officeDocument/2006/relationships/image" Target="../media/image15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Brain Lesion Segmentation </a:t>
            </a:r>
          </a:p>
          <a:p>
            <a:pPr algn="ctr">
              <a:lnSpc>
                <a:spcPct val="80000"/>
              </a:lnSpc>
              <a:spcAft>
                <a:spcPts val="600"/>
              </a:spcAft>
            </a:pPr>
            <a:r>
              <a:rPr lang="en-US" sz="3600" dirty="0">
                <a:latin typeface="+mj-lt"/>
              </a:rPr>
              <a:t>in MRI Images</a:t>
            </a:r>
            <a:endParaRPr lang="it-IT" sz="3600" dirty="0">
              <a:latin typeface="+mj-lt"/>
            </a:endParaRP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 sz="2000" dirty="0">
                <a:solidFill>
                  <a:schemeClr val="bg1"/>
                </a:solidFill>
                <a:latin typeface="+mj-lt"/>
              </a:rPr>
              <a:t>Group Number: 17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Mattia Pezzano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Luca Ricco</a:t>
            </a:r>
          </a:p>
          <a:p>
            <a:r>
              <a:rPr lang="it-IT" sz="2000" dirty="0">
                <a:solidFill>
                  <a:schemeClr val="bg1"/>
                </a:solidFill>
                <a:latin typeface="+mj-lt"/>
              </a:rPr>
              <a:t>Maurizio Tirabassi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Introduction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0F7A8163-40B8-A7EE-AA78-681701D04B5B}"/>
              </a:ext>
            </a:extLst>
          </p:cNvPr>
          <p:cNvSpPr txBox="1"/>
          <p:nvPr/>
        </p:nvSpPr>
        <p:spPr>
          <a:xfrm>
            <a:off x="4357314" y="2043466"/>
            <a:ext cx="4723075" cy="3139321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Task: to segment a brain lesion from MRI data</a:t>
            </a: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endParaRPr lang="en-US" sz="2200" dirty="0">
              <a:ea typeface="SimSun" panose="02010600030101010101" pitchFamily="2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>
                <a:ea typeface="SimSun" panose="02010600030101010101" pitchFamily="2" charset="-122"/>
              </a:rPr>
              <a:t>The </a:t>
            </a:r>
            <a:r>
              <a:rPr lang="en-US" sz="2200" dirty="0" err="1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orthosliceViewer</a:t>
            </a:r>
            <a:r>
              <a:rPr lang="en-US" sz="2200" dirty="0">
                <a:latin typeface="Courier New" panose="02070309020205020404" pitchFamily="49" charset="0"/>
                <a:ea typeface="SimSun" panose="02010600030101010101" pitchFamily="2" charset="-122"/>
                <a:cs typeface="Courier New" panose="02070309020205020404" pitchFamily="49" charset="0"/>
              </a:rPr>
              <a:t>()</a:t>
            </a:r>
            <a:r>
              <a:rPr lang="en-US" sz="2200" dirty="0">
                <a:ea typeface="SimSun" panose="02010600030101010101" pitchFamily="2" charset="-122"/>
              </a:rPr>
              <a:t> MATLAB function was used to visualize the volume to identify the regions of interest (ROI)</a:t>
            </a:r>
            <a:endParaRPr lang="it-IT" sz="2200" dirty="0"/>
          </a:p>
        </p:txBody>
      </p:sp>
      <p:grpSp>
        <p:nvGrpSpPr>
          <p:cNvPr id="12" name="Gruppo 11">
            <a:extLst>
              <a:ext uri="{FF2B5EF4-FFF2-40B4-BE49-F238E27FC236}">
                <a16:creationId xmlns:a16="http://schemas.microsoft.com/office/drawing/2014/main" id="{A54B1637-E32D-923A-C5AE-F71C5756BE3D}"/>
              </a:ext>
            </a:extLst>
          </p:cNvPr>
          <p:cNvGrpSpPr>
            <a:grpSpLocks/>
          </p:cNvGrpSpPr>
          <p:nvPr/>
        </p:nvGrpSpPr>
        <p:grpSpPr>
          <a:xfrm>
            <a:off x="63610" y="1366358"/>
            <a:ext cx="4389119" cy="4605072"/>
            <a:chOff x="63611" y="1366358"/>
            <a:chExt cx="4189828" cy="4493538"/>
          </a:xfrm>
        </p:grpSpPr>
        <p:pic>
          <p:nvPicPr>
            <p:cNvPr id="10" name="Immagine 9">
              <a:extLst>
                <a:ext uri="{FF2B5EF4-FFF2-40B4-BE49-F238E27FC236}">
                  <a16:creationId xmlns:a16="http://schemas.microsoft.com/office/drawing/2014/main" id="{7578AB60-0C81-BECF-A2A8-819794C46F6A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clrChange>
                <a:clrFrom>
                  <a:srgbClr val="F0F0F0"/>
                </a:clrFrom>
                <a:clrTo>
                  <a:srgbClr val="F0F0F0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63611" y="1366358"/>
              <a:ext cx="4189828" cy="4493538"/>
            </a:xfrm>
            <a:prstGeom prst="rect">
              <a:avLst/>
            </a:prstGeom>
          </p:spPr>
        </p:pic>
        <p:sp>
          <p:nvSpPr>
            <p:cNvPr id="7" name="Rettangolo 6">
              <a:extLst>
                <a:ext uri="{FF2B5EF4-FFF2-40B4-BE49-F238E27FC236}">
                  <a16:creationId xmlns:a16="http://schemas.microsoft.com/office/drawing/2014/main" id="{9A39D960-7444-1356-A34A-0622C7830776}"/>
                </a:ext>
              </a:extLst>
            </p:cNvPr>
            <p:cNvSpPr>
              <a:spLocks/>
            </p:cNvSpPr>
            <p:nvPr/>
          </p:nvSpPr>
          <p:spPr>
            <a:xfrm>
              <a:off x="1590260" y="2735248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9" name="Rettangolo 8">
              <a:extLst>
                <a:ext uri="{FF2B5EF4-FFF2-40B4-BE49-F238E27FC236}">
                  <a16:creationId xmlns:a16="http://schemas.microsoft.com/office/drawing/2014/main" id="{FD6B8F72-8772-537F-295D-8D9B26F968F6}"/>
                </a:ext>
              </a:extLst>
            </p:cNvPr>
            <p:cNvSpPr>
              <a:spLocks/>
            </p:cNvSpPr>
            <p:nvPr/>
          </p:nvSpPr>
          <p:spPr>
            <a:xfrm>
              <a:off x="3625793" y="2735247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1" name="Rettangolo 10">
              <a:extLst>
                <a:ext uri="{FF2B5EF4-FFF2-40B4-BE49-F238E27FC236}">
                  <a16:creationId xmlns:a16="http://schemas.microsoft.com/office/drawing/2014/main" id="{258FB127-DCA8-E31B-9C5A-EDEE5B75EF3B}"/>
                </a:ext>
              </a:extLst>
            </p:cNvPr>
            <p:cNvSpPr>
              <a:spLocks/>
            </p:cNvSpPr>
            <p:nvPr/>
          </p:nvSpPr>
          <p:spPr>
            <a:xfrm>
              <a:off x="1590260" y="5091970"/>
              <a:ext cx="445274" cy="429371"/>
            </a:xfrm>
            <a:prstGeom prst="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FC816CA-2F07-C221-CA09-803DEDF8B3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3833BA2-D5BF-33B3-B168-7AEB396EF7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Pipeline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CB9D2983-C9AE-C5E0-476A-8E06D176C8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4972" y="1280159"/>
            <a:ext cx="4226716" cy="4843637"/>
          </a:xfrm>
        </p:spPr>
        <p:txBody>
          <a:bodyPr>
            <a:noAutofit/>
          </a:bodyPr>
          <a:lstStyle/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slice 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imcrop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(slice, [], window);</a:t>
            </a:r>
            <a:endParaRPr lang="en-US" sz="140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filtered = medfilt2(slice);</a:t>
            </a:r>
          </a:p>
          <a:p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cropped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im2double(filtered);</a:t>
            </a:r>
          </a:p>
          <a:p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</a:t>
            </a:r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&gt; 0.50 &amp; </a:t>
            </a:r>
          </a:p>
          <a:p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cropped 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&lt; 0.85;</a:t>
            </a: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label 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bwlabel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 </a:t>
            </a: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 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regionprops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(logical(</a:t>
            </a:r>
            <a:r>
              <a:rPr lang="en-US" sz="1400" err="1">
                <a:latin typeface="Courier New" panose="02070309020205020404" pitchFamily="49" charset="0"/>
                <a:cs typeface="Courier New" panose="02070309020205020404" pitchFamily="49" charset="0"/>
              </a:rPr>
              <a:t>thresholded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), </a:t>
            </a:r>
            <a:r>
              <a:rPr lang="en-US" sz="1400" b="0" i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'Solidity'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en-US" sz="1400" b="0" i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'Area’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density = [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stats.Solidity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 </a:t>
            </a: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area = [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stats.Area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];</a:t>
            </a:r>
          </a:p>
          <a:p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density &gt; 0.6;</a:t>
            </a:r>
          </a:p>
          <a:p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max(area(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denseArea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));</a:t>
            </a:r>
          </a:p>
          <a:p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 = find(area ==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maxArea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 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ismember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(label,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lesionLabel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f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illed = </a:t>
            </a:r>
            <a:r>
              <a:rPr lang="en-US" sz="1400" b="0" i="0" err="1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imfill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(lesion, </a:t>
            </a:r>
            <a:r>
              <a:rPr lang="en-US" sz="1400" b="0" i="0">
                <a:solidFill>
                  <a:srgbClr val="A709F5"/>
                </a:solidFill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'holes’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en-US" sz="1400">
                <a:latin typeface="Courier New" panose="02070309020205020404" pitchFamily="49" charset="0"/>
                <a:cs typeface="Courier New" panose="02070309020205020404" pitchFamily="49" charset="0"/>
              </a:rPr>
              <a:t>s</a:t>
            </a:r>
            <a:r>
              <a:rPr lang="en-US" sz="1400" b="0" i="0">
                <a:effectLst/>
                <a:latin typeface="Courier New" panose="02070309020205020404" pitchFamily="49" charset="0"/>
                <a:cs typeface="Courier New" panose="02070309020205020404" pitchFamily="49" charset="0"/>
              </a:rPr>
              <a:t>egmented = overlay(slice, lesion, window);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C8D089D-F1BC-8A94-00F0-1D263B5E3D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968" t="16411" r="9845" b="21215"/>
          <a:stretch/>
        </p:blipFill>
        <p:spPr>
          <a:xfrm>
            <a:off x="4156195" y="2596007"/>
            <a:ext cx="4806765" cy="208653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A149D06-38B8-6360-19E2-E166E905683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3313" t="7611" r="20035" b="11149"/>
          <a:stretch/>
        </p:blipFill>
        <p:spPr>
          <a:xfrm>
            <a:off x="5294325" y="3720554"/>
            <a:ext cx="2530503" cy="192397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F62AE26-695C-FD5E-F6C2-9F7D045C08D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3199" t="7467" r="19700" b="11001"/>
          <a:stretch/>
        </p:blipFill>
        <p:spPr>
          <a:xfrm>
            <a:off x="5294324" y="3724660"/>
            <a:ext cx="2530503" cy="1915764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13160D9-400F-6AD1-E5DF-6D30DF6B23EA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3199" t="7370" r="19601" b="11266"/>
          <a:stretch/>
        </p:blipFill>
        <p:spPr>
          <a:xfrm>
            <a:off x="5294324" y="3720554"/>
            <a:ext cx="2530503" cy="1915764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1E153179-958D-95A4-19AD-C4F87976F25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3077" t="7210" r="19622" b="11501"/>
          <a:stretch/>
        </p:blipFill>
        <p:spPr>
          <a:xfrm>
            <a:off x="5294324" y="3730843"/>
            <a:ext cx="2530503" cy="1905475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8FF1D20D-3844-F3E9-BE37-48BC65489E5F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2964" t="13304" r="9337" b="19823"/>
          <a:stretch/>
        </p:blipFill>
        <p:spPr>
          <a:xfrm>
            <a:off x="4156195" y="3429000"/>
            <a:ext cx="4852833" cy="22155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C359FD92-F346-0A2E-D85E-186FB7F67BAD}"/>
              </a:ext>
            </a:extLst>
          </p:cNvPr>
          <p:cNvSpPr/>
          <p:nvPr/>
        </p:nvSpPr>
        <p:spPr>
          <a:xfrm>
            <a:off x="134972" y="1280159"/>
            <a:ext cx="3975152" cy="292609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D4B2387-BA51-B3AD-6592-1A5DEFDDF9EB}"/>
              </a:ext>
            </a:extLst>
          </p:cNvPr>
          <p:cNvSpPr/>
          <p:nvPr/>
        </p:nvSpPr>
        <p:spPr>
          <a:xfrm>
            <a:off x="134972" y="2596007"/>
            <a:ext cx="3975152" cy="2478913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2F0548E-4BD3-48A7-CEF9-02FF60F31DAC}"/>
              </a:ext>
            </a:extLst>
          </p:cNvPr>
          <p:cNvSpPr/>
          <p:nvPr/>
        </p:nvSpPr>
        <p:spPr>
          <a:xfrm>
            <a:off x="134971" y="5061019"/>
            <a:ext cx="3975151" cy="292609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6785832-669D-5A42-0612-8104570C1379}"/>
              </a:ext>
            </a:extLst>
          </p:cNvPr>
          <p:cNvSpPr/>
          <p:nvPr/>
        </p:nvSpPr>
        <p:spPr>
          <a:xfrm>
            <a:off x="134969" y="5330460"/>
            <a:ext cx="3975151" cy="408251"/>
          </a:xfrm>
          <a:prstGeom prst="rect">
            <a:avLst/>
          </a:prstGeom>
          <a:solidFill>
            <a:srgbClr val="FFFF00">
              <a:alpha val="25098"/>
            </a:srgbClr>
          </a:solidFill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6905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94444E-6 -3.7037E-7 L -0.00104 0.04259 " pathEditMode="relative" rAng="0" ptsTypes="AA">
                                      <p:cBhvr>
                                        <p:cTn id="1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213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44444E-6 L -0.00035 -0.16667 " pathEditMode="relative" rAng="0" ptsTypes="AA">
                                      <p:cBhvr>
                                        <p:cTn id="1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8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5 0.0426 L -0.00018 0.07477 " pathEditMode="relative" rAng="0" ptsTypes="AA">
                                      <p:cBhvr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2130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7037E-7 L -0.00035 -0.3044 " pathEditMode="relative" rAng="0" ptsTypes="AA">
                                      <p:cBhvr>
                                        <p:cTn id="2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42" presetClass="path" presetSubtype="0" accel="50000" decel="50000" fill="hold" grpId="3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0104 0.07454 L -0.00209 0.13218 " pathEditMode="relative" rAng="0" ptsTypes="AA">
                                      <p:cBhvr>
                                        <p:cTn id="34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2870"/>
                                    </p:animMotion>
                                  </p:childTnLst>
                                </p:cTn>
                              </p:par>
                              <p:par>
                                <p:cTn id="35" presetID="6" presetClass="emph" presetSubtype="0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</p:cBhvr>
                                      <p:by x="10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3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1.11111E-6 L 0.0007 -0.30463 " pathEditMode="relative" rAng="0" ptsTypes="AA">
                                      <p:cBhvr>
                                        <p:cTn id="3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35" y="-1523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00"/>
                            </p:stCondLst>
                            <p:childTnLst>
                              <p:par>
                                <p:cTn id="4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42" presetClass="exit" presetSubtype="0" fill="hold" grpId="5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8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4.07407E-6 L -0.00035 -0.30533 " pathEditMode="relative" rAng="0" ptsTypes="AA">
                                      <p:cBhvr>
                                        <p:cTn id="59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7" y="-15278"/>
                                    </p:animMotion>
                                  </p:childTnLst>
                                </p:cTn>
                              </p:par>
                              <p:par>
                                <p:cTn id="60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"/>
                            </p:stCondLst>
                            <p:childTnLst>
                              <p:par>
                                <p:cTn id="71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42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7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9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+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2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7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11111E-6 -3.7037E-7 L -0.00087 -0.30556 " pathEditMode="relative" rAng="0" ptsTypes="AA">
                                      <p:cBhvr>
                                        <p:cTn id="8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2" y="-15278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500"/>
                            </p:stCondLst>
                            <p:childTnLst>
                              <p:par>
                                <p:cTn id="9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2" presetID="64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-4.07407E-6 L -0.0026 -0.13101 " pathEditMode="relative" rAng="0" ptsTypes="AA">
                                      <p:cBhvr>
                                        <p:cTn id="9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9" y="-6551"/>
                                    </p:animMotion>
                                  </p:childTnLst>
                                </p:cTn>
                              </p:par>
                              <p:par>
                                <p:cTn id="94" presetID="47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-.1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4" grpId="2" animBg="1"/>
      <p:bldP spid="4" grpId="3" animBg="1"/>
      <p:bldP spid="4" grpId="4" animBg="1"/>
      <p:bldP spid="4" grpId="5" animBg="1"/>
      <p:bldP spid="8" grpId="0" animBg="1"/>
      <p:bldP spid="8" grpId="1" animBg="1"/>
      <p:bldP spid="10" grpId="0" animBg="1"/>
      <p:bldP spid="10" grpId="1" animBg="1"/>
      <p:bldP spid="12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53C30E2-A53C-78D6-73FA-86054282BD5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50D8828-86D7-C796-B1FA-654B67168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Noise Sensitivity Analysis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7BDF7CE-B4B6-8C0A-7DAA-79BA3F556E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8521" y="1620833"/>
            <a:ext cx="3178248" cy="4029323"/>
          </a:xfrm>
        </p:spPr>
        <p:txBody>
          <a:bodyPr anchor="ctr" anchorCtr="0"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Checking whether the introduction of a priori filters will benefit or not the performances of our pipeline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Median filtering was kept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Same experiment with averaging filter worsened the performance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4A91286E-73E3-851B-4C50-2DABE4D6E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7594" y="1799448"/>
            <a:ext cx="6925753" cy="3672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5476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1D3CAF-D534-A527-F094-61A888B81D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F883DC6-7708-6043-1C4C-D8819A1FE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 dirty="0">
                <a:latin typeface="+mj-lt"/>
              </a:rPr>
              <a:t>Dice </a:t>
            </a:r>
            <a:r>
              <a:rPr lang="it-IT" sz="3200" err="1">
                <a:latin typeface="+mj-lt"/>
              </a:rPr>
              <a:t>Coefficient</a:t>
            </a:r>
            <a:r>
              <a:rPr lang="it-IT" sz="3200">
                <a:latin typeface="+mj-lt"/>
              </a:rPr>
              <a:t> </a:t>
            </a:r>
            <a:r>
              <a:rPr lang="it-IT" sz="3200" err="1">
                <a:latin typeface="+mj-lt"/>
              </a:rPr>
              <a:t>Comparison</a:t>
            </a:r>
            <a:endParaRPr lang="it-IT" sz="3200" dirty="0">
              <a:latin typeface="+mj-lt"/>
            </a:endParaRPr>
          </a:p>
        </p:txBody>
      </p:sp>
      <p:pic>
        <p:nvPicPr>
          <p:cNvPr id="5" name="Segnaposto contenuto 4">
            <a:extLst>
              <a:ext uri="{FF2B5EF4-FFF2-40B4-BE49-F238E27FC236}">
                <a16:creationId xmlns:a16="http://schemas.microsoft.com/office/drawing/2014/main" id="{4F5144AB-F013-9D97-FEC0-CD5BB648A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390493" y="1468216"/>
            <a:ext cx="5921448" cy="4441086"/>
          </a:xfr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7891E6E-81F1-3B98-25F2-71D5507B814A}"/>
              </a:ext>
            </a:extLst>
          </p:cNvPr>
          <p:cNvSpPr txBox="1">
            <a:spLocks/>
          </p:cNvSpPr>
          <p:nvPr/>
        </p:nvSpPr>
        <p:spPr>
          <a:xfrm>
            <a:off x="288521" y="2128631"/>
            <a:ext cx="3178248" cy="3452099"/>
          </a:xfrm>
          <a:prstGeom prst="rect">
            <a:avLst/>
          </a:prstGeom>
        </p:spPr>
        <p:txBody>
          <a:bodyPr vert="horz" lIns="91440" tIns="45720" rIns="91440" bIns="45720" rtlCol="0" anchor="ctr" anchorCtr="0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Manual segmentation for reference as ground truth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Effect of local operators: gamma correction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 dirty="0">
                <a:latin typeface="+mn-lt"/>
              </a:rPr>
              <a:t>Difference with Otsu thresholding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992460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F577D5-334E-EB09-2694-F01CD3FAEC7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851C8139-6F94-E94B-515F-C727A29452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 anchorCtr="0">
            <a:normAutofit/>
          </a:bodyPr>
          <a:lstStyle/>
          <a:p>
            <a:r>
              <a:rPr lang="it-IT" sz="3200">
                <a:latin typeface="+mj-lt"/>
              </a:rPr>
              <a:t>Command-Line Interface (CLI)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23699E07-BF87-7860-6D12-B81EAB5E4996}"/>
              </a:ext>
            </a:extLst>
          </p:cNvPr>
          <p:cNvSpPr txBox="1"/>
          <p:nvPr/>
        </p:nvSpPr>
        <p:spPr>
          <a:xfrm>
            <a:off x="313041" y="2483833"/>
            <a:ext cx="4266001" cy="2308324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the plane of interest (enter to quit): axial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to add (enter if none): salt &amp; pepper</a:t>
            </a:r>
          </a:p>
          <a:p>
            <a:endParaRPr lang="en-US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US">
                <a:latin typeface="Courier New" panose="02070309020205020404" pitchFamily="49" charset="0"/>
                <a:cs typeface="Courier New" panose="02070309020205020404" pitchFamily="49" charset="0"/>
              </a:rPr>
              <a:t>&gt;&gt;Insert noise level: 0.1</a:t>
            </a:r>
            <a:endParaRPr lang="it-IT"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  <p:pic>
        <p:nvPicPr>
          <p:cNvPr id="8" name="Immagine 7">
            <a:extLst>
              <a:ext uri="{FF2B5EF4-FFF2-40B4-BE49-F238E27FC236}">
                <a16:creationId xmlns:a16="http://schemas.microsoft.com/office/drawing/2014/main" id="{C165AE3A-43A3-1CDD-DF6F-A3D929C4B19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79042" y="1368628"/>
            <a:ext cx="4481805" cy="4665760"/>
          </a:xfrm>
          <a:prstGeom prst="rect">
            <a:avLst/>
          </a:prstGeom>
        </p:spPr>
      </p:pic>
      <p:pic>
        <p:nvPicPr>
          <p:cNvPr id="12" name="Immagine 11">
            <a:extLst>
              <a:ext uri="{FF2B5EF4-FFF2-40B4-BE49-F238E27FC236}">
                <a16:creationId xmlns:a16="http://schemas.microsoft.com/office/drawing/2014/main" id="{1DE4F780-A5A5-4DDB-C4F9-78FCE4787482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82149" y="1368628"/>
            <a:ext cx="4514709" cy="4665760"/>
          </a:xfrm>
          <a:prstGeom prst="rect">
            <a:avLst/>
          </a:prstGeom>
        </p:spPr>
      </p:pic>
      <p:pic>
        <p:nvPicPr>
          <p:cNvPr id="7" name="Picture 6" descr="A green and black pixelated background&#10;&#10;Description automatically generated">
            <a:extLst>
              <a:ext uri="{FF2B5EF4-FFF2-40B4-BE49-F238E27FC236}">
                <a16:creationId xmlns:a16="http://schemas.microsoft.com/office/drawing/2014/main" id="{6BC0D7A6-FBDE-1F79-220E-259399094584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552546" y="1368628"/>
            <a:ext cx="4489851" cy="4665760"/>
          </a:xfrm>
          <a:prstGeom prst="rect">
            <a:avLst/>
          </a:prstGeom>
        </p:spPr>
      </p:pic>
      <p:pic>
        <p:nvPicPr>
          <p:cNvPr id="6" name="Picture 5" descr="A cross section of a human brain&#10;&#10;Description automatically generated">
            <a:extLst>
              <a:ext uri="{FF2B5EF4-FFF2-40B4-BE49-F238E27FC236}">
                <a16:creationId xmlns:a16="http://schemas.microsoft.com/office/drawing/2014/main" id="{7118AD90-F7B1-4673-EC75-747CFF5C1025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0F0F0"/>
              </a:clrFrom>
              <a:clrTo>
                <a:srgbClr val="F0F0F0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129254" y="1494006"/>
            <a:ext cx="8899575" cy="4287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81518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0</TotalTime>
  <Words>257</Words>
  <Application>Microsoft Office PowerPoint</Application>
  <PresentationFormat>On-screen Show (4:3)</PresentationFormat>
  <Paragraphs>44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Courier New</vt:lpstr>
      <vt:lpstr>Wingdings</vt:lpstr>
      <vt:lpstr>POLI</vt:lpstr>
      <vt:lpstr>Titolo presentazione sottotitolo</vt:lpstr>
      <vt:lpstr>Introduction</vt:lpstr>
      <vt:lpstr>Pipeline</vt:lpstr>
      <vt:lpstr>Noise Sensitivity Analysis</vt:lpstr>
      <vt:lpstr>Dice Coefficient Comparison</vt:lpstr>
      <vt:lpstr>Command-Line Interface (CLI)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Maurizio Tirabassi</cp:lastModifiedBy>
  <cp:revision>1</cp:revision>
  <dcterms:created xsi:type="dcterms:W3CDTF">2015-05-26T12:27:57Z</dcterms:created>
  <dcterms:modified xsi:type="dcterms:W3CDTF">2024-01-11T18:12:28Z</dcterms:modified>
</cp:coreProperties>
</file>